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8" r:id="rId4"/>
    <p:sldId id="261" r:id="rId5"/>
    <p:sldId id="262" r:id="rId6"/>
    <p:sldId id="257" r:id="rId7"/>
    <p:sldId id="258" r:id="rId8"/>
    <p:sldId id="259" r:id="rId9"/>
    <p:sldId id="260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08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5C9B-ED98-475B-9E83-3E6EC6D0E4E6}" type="datetimeFigureOut">
              <a:rPr lang="en-US" smtClean="0"/>
              <a:pPr/>
              <a:t>10/14/2009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A7096-91D3-4D75-BA68-E0A420E3C31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5C9B-ED98-475B-9E83-3E6EC6D0E4E6}" type="datetimeFigureOut">
              <a:rPr lang="en-US" smtClean="0"/>
              <a:pPr/>
              <a:t>10/14/2009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A7096-91D3-4D75-BA68-E0A420E3C31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5C9B-ED98-475B-9E83-3E6EC6D0E4E6}" type="datetimeFigureOut">
              <a:rPr lang="en-US" smtClean="0"/>
              <a:pPr/>
              <a:t>10/14/2009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A7096-91D3-4D75-BA68-E0A420E3C31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5C9B-ED98-475B-9E83-3E6EC6D0E4E6}" type="datetimeFigureOut">
              <a:rPr lang="en-US" smtClean="0"/>
              <a:pPr/>
              <a:t>10/14/2009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A7096-91D3-4D75-BA68-E0A420E3C31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5C9B-ED98-475B-9E83-3E6EC6D0E4E6}" type="datetimeFigureOut">
              <a:rPr lang="en-US" smtClean="0"/>
              <a:pPr/>
              <a:t>10/14/2009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A7096-91D3-4D75-BA68-E0A420E3C31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5C9B-ED98-475B-9E83-3E6EC6D0E4E6}" type="datetimeFigureOut">
              <a:rPr lang="en-US" smtClean="0"/>
              <a:pPr/>
              <a:t>10/14/2009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A7096-91D3-4D75-BA68-E0A420E3C31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5C9B-ED98-475B-9E83-3E6EC6D0E4E6}" type="datetimeFigureOut">
              <a:rPr lang="en-US" smtClean="0"/>
              <a:pPr/>
              <a:t>10/14/2009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A7096-91D3-4D75-BA68-E0A420E3C31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5C9B-ED98-475B-9E83-3E6EC6D0E4E6}" type="datetimeFigureOut">
              <a:rPr lang="en-US" smtClean="0"/>
              <a:pPr/>
              <a:t>10/14/2009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A7096-91D3-4D75-BA68-E0A420E3C31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5C9B-ED98-475B-9E83-3E6EC6D0E4E6}" type="datetimeFigureOut">
              <a:rPr lang="en-US" smtClean="0"/>
              <a:pPr/>
              <a:t>10/14/2009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A7096-91D3-4D75-BA68-E0A420E3C31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5C9B-ED98-475B-9E83-3E6EC6D0E4E6}" type="datetimeFigureOut">
              <a:rPr lang="en-US" smtClean="0"/>
              <a:pPr/>
              <a:t>10/14/2009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A7096-91D3-4D75-BA68-E0A420E3C31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5C9B-ED98-475B-9E83-3E6EC6D0E4E6}" type="datetimeFigureOut">
              <a:rPr lang="en-US" smtClean="0"/>
              <a:pPr/>
              <a:t>10/14/2009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A7096-91D3-4D75-BA68-E0A420E3C31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225C9B-ED98-475B-9E83-3E6EC6D0E4E6}" type="datetimeFigureOut">
              <a:rPr lang="en-US" smtClean="0"/>
              <a:pPr/>
              <a:t>10/14/2009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9A7096-91D3-4D75-BA68-E0A420E3C315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u="sng" dirty="0" smtClean="0"/>
              <a:t>Methodology</a:t>
            </a:r>
            <a:endParaRPr lang="en-GB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en-GB" b="1" u="sng" dirty="0" smtClean="0">
                <a:solidFill>
                  <a:srgbClr val="FF0000"/>
                </a:solidFill>
              </a:rPr>
              <a:t>Learning objective: </a:t>
            </a:r>
            <a:r>
              <a:rPr lang="en-GB" dirty="0" smtClean="0">
                <a:solidFill>
                  <a:srgbClr val="FF0000"/>
                </a:solidFill>
              </a:rPr>
              <a:t>To complete the methodology section of your coursework</a:t>
            </a:r>
            <a:endParaRPr lang="en-GB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 smtClean="0"/>
              <a:t>Homework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85924"/>
          </a:xfrm>
          <a:solidFill>
            <a:srgbClr val="00B0F0"/>
          </a:solidFill>
        </p:spPr>
        <p:txBody>
          <a:bodyPr/>
          <a:lstStyle/>
          <a:p>
            <a:r>
              <a:rPr lang="en-GB" dirty="0" smtClean="0"/>
              <a:t>Complete your typed version of ‘methodology’ for the next lesson. 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Mark scheme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GB" b="1" u="sng" dirty="0" smtClean="0">
                <a:solidFill>
                  <a:schemeClr val="accent3">
                    <a:lumMod val="75000"/>
                  </a:schemeClr>
                </a:solidFill>
              </a:rPr>
              <a:t>Band </a:t>
            </a:r>
            <a:r>
              <a:rPr lang="en-GB" b="1" u="sng" dirty="0">
                <a:solidFill>
                  <a:schemeClr val="accent3">
                    <a:lumMod val="75000"/>
                  </a:schemeClr>
                </a:solidFill>
              </a:rPr>
              <a:t>1 </a:t>
            </a:r>
            <a:endParaRPr lang="en-GB" b="1" u="sng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GB" b="1" dirty="0" smtClean="0"/>
              <a:t>1 </a:t>
            </a:r>
            <a:r>
              <a:rPr lang="en-GB" b="1" dirty="0"/>
              <a:t>mark Identifies a basic sociological method but</a:t>
            </a:r>
          </a:p>
          <a:p>
            <a:r>
              <a:rPr lang="en-GB" dirty="0"/>
              <a:t>demonstrates little understanding of how to</a:t>
            </a:r>
          </a:p>
          <a:p>
            <a:r>
              <a:rPr lang="en-GB" dirty="0"/>
              <a:t>use it effectively in the chosen project. Little</a:t>
            </a:r>
          </a:p>
          <a:p>
            <a:r>
              <a:rPr lang="en-GB" dirty="0"/>
              <a:t>or no consideration is given to ethical issues</a:t>
            </a:r>
          </a:p>
          <a:p>
            <a:r>
              <a:rPr lang="en-GB" dirty="0"/>
              <a:t>involved in the research process</a:t>
            </a:r>
            <a:r>
              <a:rPr lang="en-GB" dirty="0" smtClean="0"/>
              <a:t>.</a:t>
            </a: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 smtClean="0"/>
              <a:t>Mark scheme</a:t>
            </a:r>
            <a:endParaRPr lang="en-GB" b="1" u="sng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7158" y="1285860"/>
            <a:ext cx="4040188" cy="639762"/>
          </a:xfrm>
        </p:spPr>
        <p:txBody>
          <a:bodyPr/>
          <a:lstStyle/>
          <a:p>
            <a:pPr algn="ctr"/>
            <a:r>
              <a:rPr lang="en-GB" u="sng" dirty="0">
                <a:solidFill>
                  <a:srgbClr val="00B0F0"/>
                </a:solidFill>
              </a:rPr>
              <a:t>Band 2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00240"/>
            <a:ext cx="4040188" cy="412592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GB" b="1" dirty="0" smtClean="0"/>
              <a:t>2-3 marks Applies an appropriate sociological method in</a:t>
            </a:r>
          </a:p>
          <a:p>
            <a:r>
              <a:rPr lang="en-GB" dirty="0" smtClean="0">
                <a:solidFill>
                  <a:srgbClr val="0070C0"/>
                </a:solidFill>
              </a:rPr>
              <a:t>some depth. Consideration is given to some</a:t>
            </a:r>
          </a:p>
          <a:p>
            <a:r>
              <a:rPr lang="en-GB" dirty="0" smtClean="0">
                <a:solidFill>
                  <a:srgbClr val="0070C0"/>
                </a:solidFill>
              </a:rPr>
              <a:t>of the limitations of the method chosen.</a:t>
            </a:r>
          </a:p>
          <a:p>
            <a:r>
              <a:rPr lang="en-GB" dirty="0" smtClean="0">
                <a:solidFill>
                  <a:srgbClr val="0070C0"/>
                </a:solidFill>
              </a:rPr>
              <a:t>Some consideration is given to ethical issues</a:t>
            </a:r>
          </a:p>
          <a:p>
            <a:r>
              <a:rPr lang="en-GB" dirty="0" smtClean="0">
                <a:solidFill>
                  <a:srgbClr val="0070C0"/>
                </a:solidFill>
              </a:rPr>
              <a:t>involved in the research process.</a:t>
            </a:r>
          </a:p>
          <a:p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4876" y="1214422"/>
            <a:ext cx="4041775" cy="639762"/>
          </a:xfrm>
        </p:spPr>
        <p:txBody>
          <a:bodyPr/>
          <a:lstStyle/>
          <a:p>
            <a:r>
              <a:rPr lang="en-GB" u="sng" dirty="0">
                <a:solidFill>
                  <a:srgbClr val="FF0000"/>
                </a:solidFill>
              </a:rPr>
              <a:t>Band 3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00240"/>
            <a:ext cx="4041775" cy="412592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GB" b="1" dirty="0" smtClean="0"/>
              <a:t>4 marks Applies an appropriate, effective and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systematic sociological method in depth.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Consideration is given to a detailed appraisal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of the limitations of the chosen method.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Some consideration is given to ethical issues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involved in the research process.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 smtClean="0"/>
              <a:t>Areas you must include: 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0000"/>
          </a:solidFill>
        </p:spPr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Which research technique you are going to use, including advantages and disadvantages of the method of choice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Reasons why you chose that particular method and not something else, for example a questionnaire instead of participant observation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The sampling methods you will use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Your pilot study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Your secondary research methods, such as using textbooks (give names), the internet (state websites), newspaper articles, national statistics, etc.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One way in which you can complete your methodology is: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92D050"/>
          </a:solidFill>
        </p:spPr>
        <p:txBody>
          <a:bodyPr>
            <a:normAutofit fontScale="70000" lnSpcReduction="20000"/>
          </a:bodyPr>
          <a:lstStyle/>
          <a:p>
            <a:pPr lvl="0"/>
            <a:r>
              <a:rPr lang="en-GB" dirty="0"/>
              <a:t>Decide which method you want to use, and then complete the following.</a:t>
            </a:r>
          </a:p>
          <a:p>
            <a:r>
              <a:rPr lang="en-GB" dirty="0"/>
              <a:t> </a:t>
            </a:r>
          </a:p>
          <a:p>
            <a:pPr lvl="0"/>
            <a:r>
              <a:rPr lang="en-GB" dirty="0"/>
              <a:t>The research method I have decided to us is …..</a:t>
            </a:r>
          </a:p>
          <a:p>
            <a:r>
              <a:rPr lang="en-GB" dirty="0"/>
              <a:t> </a:t>
            </a:r>
          </a:p>
          <a:p>
            <a:pPr lvl="0"/>
            <a:r>
              <a:rPr lang="en-GB" dirty="0"/>
              <a:t>The reasons I chose this method are …. (put the advantages)</a:t>
            </a:r>
          </a:p>
          <a:p>
            <a:r>
              <a:rPr lang="en-GB" dirty="0"/>
              <a:t> </a:t>
            </a:r>
          </a:p>
          <a:p>
            <a:pPr lvl="0"/>
            <a:r>
              <a:rPr lang="en-GB" dirty="0"/>
              <a:t>This method is particularly useful for my research on ……… because ……</a:t>
            </a:r>
          </a:p>
          <a:p>
            <a:r>
              <a:rPr lang="en-GB" dirty="0"/>
              <a:t> </a:t>
            </a:r>
          </a:p>
          <a:p>
            <a:pPr lvl="0"/>
            <a:r>
              <a:rPr lang="en-GB" dirty="0"/>
              <a:t>I chose not to use …….. (other methods)  because ………</a:t>
            </a:r>
          </a:p>
          <a:p>
            <a:r>
              <a:rPr lang="en-GB" dirty="0"/>
              <a:t>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400" b="1" u="sng" dirty="0" smtClean="0"/>
              <a:t>How to write your methodology</a:t>
            </a:r>
            <a:endParaRPr lang="en-GB" sz="24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  <a:solidFill>
            <a:srgbClr val="00B0F0"/>
          </a:solidFill>
        </p:spPr>
        <p:txBody>
          <a:bodyPr>
            <a:normAutofit fontScale="70000" lnSpcReduction="20000"/>
          </a:bodyPr>
          <a:lstStyle/>
          <a:p>
            <a:r>
              <a:rPr lang="en-GB" i="1" dirty="0"/>
              <a:t>Having decided upon my research topic and hypothesis, the next stage of my coursework is to think about how I will conduct my primary research. There are several different methods I could use and part of my decision is what type of data I want to collect. </a:t>
            </a:r>
            <a:endParaRPr lang="en-GB" dirty="0"/>
          </a:p>
          <a:p>
            <a:r>
              <a:rPr lang="en-GB" i="1" dirty="0"/>
              <a:t> </a:t>
            </a:r>
            <a:endParaRPr lang="en-GB" dirty="0"/>
          </a:p>
          <a:p>
            <a:r>
              <a:rPr lang="en-GB" i="1" dirty="0"/>
              <a:t> </a:t>
            </a:r>
            <a:endParaRPr lang="en-GB" dirty="0"/>
          </a:p>
          <a:p>
            <a:r>
              <a:rPr lang="en-GB" i="1" dirty="0"/>
              <a:t>There are two different types of data: Quantitative and Qualitative</a:t>
            </a:r>
            <a:endParaRPr lang="en-GB" dirty="0"/>
          </a:p>
          <a:p>
            <a:r>
              <a:rPr lang="en-GB" i="1" dirty="0"/>
              <a:t> </a:t>
            </a:r>
            <a:endParaRPr lang="en-GB" dirty="0"/>
          </a:p>
          <a:p>
            <a:r>
              <a:rPr lang="en-GB" b="1" i="1" dirty="0"/>
              <a:t>Quantitative:</a:t>
            </a:r>
            <a:endParaRPr lang="en-GB" dirty="0"/>
          </a:p>
          <a:p>
            <a:r>
              <a:rPr lang="en-GB" b="1" i="1" dirty="0"/>
              <a:t>Qualitative: </a:t>
            </a:r>
            <a:endParaRPr lang="en-GB" dirty="0"/>
          </a:p>
          <a:p>
            <a:r>
              <a:rPr lang="en-GB" i="1" dirty="0"/>
              <a:t> </a:t>
            </a:r>
            <a:endParaRPr lang="en-GB" dirty="0"/>
          </a:p>
          <a:p>
            <a:r>
              <a:rPr lang="en-GB" i="1" dirty="0"/>
              <a:t>Because of the topic of my research I have decided that I primarily want to collect ………………………………. Data. This is because …</a:t>
            </a:r>
            <a:endParaRPr lang="en-GB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 smtClean="0"/>
              <a:t>How to write your methodology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7030A0"/>
          </a:solidFill>
        </p:spPr>
        <p:txBody>
          <a:bodyPr>
            <a:normAutofit fontScale="62500" lnSpcReduction="20000"/>
          </a:bodyPr>
          <a:lstStyle/>
          <a:p>
            <a:r>
              <a:rPr lang="en-GB" i="1" dirty="0"/>
              <a:t>The two main methods that I could use are: _________and _________</a:t>
            </a:r>
            <a:endParaRPr lang="en-GB" dirty="0"/>
          </a:p>
          <a:p>
            <a:r>
              <a:rPr lang="en-GB" i="1" dirty="0"/>
              <a:t> </a:t>
            </a:r>
            <a:endParaRPr lang="en-GB" dirty="0"/>
          </a:p>
          <a:p>
            <a:r>
              <a:rPr lang="en-GB" i="1" dirty="0"/>
              <a:t>The </a:t>
            </a:r>
            <a:r>
              <a:rPr lang="en-GB" b="1" i="1" dirty="0"/>
              <a:t>advantages</a:t>
            </a:r>
            <a:r>
              <a:rPr lang="en-GB" i="1" dirty="0"/>
              <a:t> of my first choice are:</a:t>
            </a:r>
            <a:endParaRPr lang="en-GB" dirty="0"/>
          </a:p>
          <a:p>
            <a:r>
              <a:rPr lang="en-GB" i="1" dirty="0"/>
              <a:t> </a:t>
            </a:r>
            <a:endParaRPr lang="en-GB" dirty="0"/>
          </a:p>
          <a:p>
            <a:r>
              <a:rPr lang="en-GB" i="1" dirty="0"/>
              <a:t> </a:t>
            </a:r>
            <a:endParaRPr lang="en-GB" dirty="0"/>
          </a:p>
          <a:p>
            <a:r>
              <a:rPr lang="en-GB" i="1" dirty="0"/>
              <a:t>The </a:t>
            </a:r>
            <a:r>
              <a:rPr lang="en-GB" b="1" i="1" dirty="0"/>
              <a:t>disadvantages</a:t>
            </a:r>
            <a:r>
              <a:rPr lang="en-GB" i="1" dirty="0"/>
              <a:t> of my first choice are:</a:t>
            </a:r>
            <a:endParaRPr lang="en-GB" dirty="0"/>
          </a:p>
          <a:p>
            <a:r>
              <a:rPr lang="en-GB" i="1" dirty="0"/>
              <a:t> </a:t>
            </a:r>
            <a:endParaRPr lang="en-GB" dirty="0"/>
          </a:p>
          <a:p>
            <a:r>
              <a:rPr lang="en-GB" i="1" dirty="0"/>
              <a:t> </a:t>
            </a:r>
            <a:endParaRPr lang="en-GB" dirty="0"/>
          </a:p>
          <a:p>
            <a:r>
              <a:rPr lang="en-GB" i="1" dirty="0"/>
              <a:t> </a:t>
            </a:r>
            <a:endParaRPr lang="en-GB" dirty="0"/>
          </a:p>
          <a:p>
            <a:r>
              <a:rPr lang="en-GB" i="1" dirty="0"/>
              <a:t>The </a:t>
            </a:r>
            <a:r>
              <a:rPr lang="en-GB" b="1" i="1" dirty="0"/>
              <a:t>advantages</a:t>
            </a:r>
            <a:r>
              <a:rPr lang="en-GB" i="1" dirty="0"/>
              <a:t> of my second choice are:</a:t>
            </a:r>
            <a:endParaRPr lang="en-GB" dirty="0"/>
          </a:p>
          <a:p>
            <a:r>
              <a:rPr lang="en-GB" i="1" dirty="0"/>
              <a:t> </a:t>
            </a:r>
            <a:endParaRPr lang="en-GB" dirty="0"/>
          </a:p>
          <a:p>
            <a:r>
              <a:rPr lang="en-GB" i="1" dirty="0"/>
              <a:t> </a:t>
            </a:r>
            <a:endParaRPr lang="en-GB" dirty="0"/>
          </a:p>
          <a:p>
            <a:r>
              <a:rPr lang="en-GB" i="1" dirty="0"/>
              <a:t> </a:t>
            </a:r>
            <a:endParaRPr lang="en-GB" dirty="0"/>
          </a:p>
          <a:p>
            <a:r>
              <a:rPr lang="en-GB" i="1" dirty="0"/>
              <a:t>The </a:t>
            </a:r>
            <a:r>
              <a:rPr lang="en-GB" b="1" i="1" dirty="0"/>
              <a:t>disadvantages</a:t>
            </a:r>
            <a:r>
              <a:rPr lang="en-GB" i="1" dirty="0"/>
              <a:t> of my second choice are: </a:t>
            </a:r>
            <a:endParaRPr lang="en-GB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 smtClean="0"/>
              <a:t>How to write your methodology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en-GB" i="1" dirty="0"/>
              <a:t>Having fully considered these options I have </a:t>
            </a:r>
            <a:r>
              <a:rPr lang="en-GB" b="1" i="1" dirty="0"/>
              <a:t>decided </a:t>
            </a:r>
            <a:r>
              <a:rPr lang="en-GB" i="1" dirty="0"/>
              <a:t>to conduct ….</a:t>
            </a:r>
            <a:endParaRPr lang="en-GB" dirty="0"/>
          </a:p>
          <a:p>
            <a:r>
              <a:rPr lang="en-GB" i="1" dirty="0"/>
              <a:t>I feel this would be best for my chosen topic because …</a:t>
            </a:r>
            <a:endParaRPr lang="en-GB" dirty="0"/>
          </a:p>
          <a:p>
            <a:r>
              <a:rPr lang="en-GB" i="1" dirty="0"/>
              <a:t> </a:t>
            </a:r>
            <a:endParaRPr lang="en-GB" dirty="0"/>
          </a:p>
          <a:p>
            <a:r>
              <a:rPr lang="en-GB" i="1" dirty="0"/>
              <a:t> </a:t>
            </a:r>
            <a:endParaRPr lang="en-GB" dirty="0"/>
          </a:p>
          <a:p>
            <a:r>
              <a:rPr lang="en-GB" i="1" dirty="0"/>
              <a:t>Next I need to think about how I will find my subjects </a:t>
            </a:r>
            <a:r>
              <a:rPr lang="en-GB" b="1" i="1" dirty="0"/>
              <a:t>(sample)</a:t>
            </a:r>
            <a:endParaRPr lang="en-GB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 smtClean="0"/>
              <a:t>Key terms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C000"/>
          </a:solidFill>
        </p:spPr>
        <p:txBody>
          <a:bodyPr>
            <a:normAutofit fontScale="55000" lnSpcReduction="20000"/>
          </a:bodyPr>
          <a:lstStyle/>
          <a:p>
            <a:pPr lvl="0"/>
            <a:r>
              <a:rPr lang="en-GB" b="1" u="sng" dirty="0"/>
              <a:t>Sampling </a:t>
            </a:r>
            <a:r>
              <a:rPr lang="en-GB" dirty="0"/>
              <a:t>– a way of finding a small number of people who form a representative cross-section of the population in general.</a:t>
            </a:r>
          </a:p>
          <a:p>
            <a:pPr lvl="0"/>
            <a:r>
              <a:rPr lang="en-GB" b="1" u="sng" dirty="0"/>
              <a:t>Pilot study </a:t>
            </a:r>
            <a:r>
              <a:rPr lang="en-GB" dirty="0"/>
              <a:t>– a small-scale, practice run for a larger survey.</a:t>
            </a:r>
          </a:p>
          <a:p>
            <a:pPr lvl="0"/>
            <a:r>
              <a:rPr lang="en-GB" b="1" u="sng" dirty="0"/>
              <a:t>Questionnaire</a:t>
            </a:r>
            <a:r>
              <a:rPr lang="en-GB" dirty="0"/>
              <a:t> – a series of written questions, which people complete by themselves.</a:t>
            </a:r>
          </a:p>
          <a:p>
            <a:pPr lvl="0"/>
            <a:r>
              <a:rPr lang="en-GB" b="1" u="sng" dirty="0"/>
              <a:t>Interview </a:t>
            </a:r>
            <a:r>
              <a:rPr lang="en-GB" dirty="0"/>
              <a:t>– a series of questions or topics asked by the researcher directly to a person and the researcher records the answer.</a:t>
            </a:r>
          </a:p>
          <a:p>
            <a:pPr lvl="0"/>
            <a:r>
              <a:rPr lang="en-GB" b="1" u="sng" dirty="0"/>
              <a:t>Primary sources </a:t>
            </a:r>
            <a:r>
              <a:rPr lang="en-GB" dirty="0"/>
              <a:t>– all information that the researcher has gathered himself.</a:t>
            </a:r>
          </a:p>
          <a:p>
            <a:pPr lvl="0"/>
            <a:r>
              <a:rPr lang="en-GB" b="1" u="sng" dirty="0"/>
              <a:t>Secondary sources </a:t>
            </a:r>
            <a:r>
              <a:rPr lang="en-GB" dirty="0"/>
              <a:t>– information gathered by someone else that the researcher uses in his or her study.</a:t>
            </a:r>
          </a:p>
          <a:p>
            <a:pPr lvl="0"/>
            <a:r>
              <a:rPr lang="en-GB" b="1" u="sng" dirty="0"/>
              <a:t>Reliable </a:t>
            </a:r>
            <a:r>
              <a:rPr lang="en-GB" dirty="0"/>
              <a:t>– each interview or questionnaire is carried out to a standard format so that the researcher is sure that they are all the same.</a:t>
            </a:r>
          </a:p>
          <a:p>
            <a:pPr lvl="0"/>
            <a:r>
              <a:rPr lang="en-GB" b="1" u="sng" dirty="0"/>
              <a:t>Valid</a:t>
            </a:r>
            <a:r>
              <a:rPr lang="en-GB" dirty="0"/>
              <a:t> – the research measures what it is supposed to measure.</a:t>
            </a:r>
          </a:p>
          <a:p>
            <a:r>
              <a:rPr lang="en-GB" dirty="0"/>
              <a:t> </a:t>
            </a:r>
          </a:p>
          <a:p>
            <a:r>
              <a:rPr lang="en-GB" dirty="0"/>
              <a:t>Look at the advantages and disadvantages of each method and then decide which method is most appropriate to your topic.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499</Words>
  <Application>Microsoft Office PowerPoint</Application>
  <PresentationFormat>On-screen Show (4:3)</PresentationFormat>
  <Paragraphs>84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Methodology</vt:lpstr>
      <vt:lpstr>Mark scheme</vt:lpstr>
      <vt:lpstr>Mark scheme</vt:lpstr>
      <vt:lpstr>Areas you must include: </vt:lpstr>
      <vt:lpstr>One way in which you can complete your methodology is: </vt:lpstr>
      <vt:lpstr>How to write your methodology</vt:lpstr>
      <vt:lpstr>How to write your methodology</vt:lpstr>
      <vt:lpstr>How to write your methodology</vt:lpstr>
      <vt:lpstr>Key terms</vt:lpstr>
      <vt:lpstr>Homework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Methodology</dc:title>
  <dc:creator>Farida</dc:creator>
  <cp:lastModifiedBy>fkerr</cp:lastModifiedBy>
  <cp:revision>2</cp:revision>
  <dcterms:created xsi:type="dcterms:W3CDTF">2009-09-28T18:33:21Z</dcterms:created>
  <dcterms:modified xsi:type="dcterms:W3CDTF">2009-10-14T08:49:45Z</dcterms:modified>
</cp:coreProperties>
</file>